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7" r:id="rId6"/>
    <p:sldId id="337" r:id="rId7"/>
    <p:sldId id="340" r:id="rId8"/>
    <p:sldId id="351" r:id="rId9"/>
    <p:sldId id="344" r:id="rId10"/>
    <p:sldId id="353" r:id="rId11"/>
    <p:sldId id="354" r:id="rId12"/>
    <p:sldId id="355" r:id="rId13"/>
    <p:sldId id="349" r:id="rId14"/>
    <p:sldId id="328" r:id="rId15"/>
    <p:sldId id="343" r:id="rId16"/>
    <p:sldId id="263" r:id="rId17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0" autoAdjust="0"/>
    <p:restoredTop sz="81120" autoAdjust="0"/>
  </p:normalViewPr>
  <p:slideViewPr>
    <p:cSldViewPr>
      <p:cViewPr varScale="1">
        <p:scale>
          <a:sx n="169" d="100"/>
          <a:sy n="169" d="100"/>
        </p:scale>
        <p:origin x="200" y="42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84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way in which the Python interpreter processes a Python program is broken down into several steps. The steps shown here are illustrative (and simplified) but the general idea is correct.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First the program is checked to make sure that it is valid Python, that is a check is made that the program follows all the rules of the language and that each of the commands and operations etc. is understood by the Python environment.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It then translates the plain text, English like commands, into a more concise intermediate format that is easier to execute on a computer.  Python can store this intermediate version in a file which is named after the original file but with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pyc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instead of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(the ‘c’ in the extension indicates it contains the compiled version of the code).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compiled intermediate version is then executed by the interpreter.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2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8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00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" TargetMode="External"/><Relationship Id="rId3" Type="http://schemas.openxmlformats.org/officeDocument/2006/relationships/hyperlink" Target="https://en.wikipedia.org/wiki/Python_Software_Foundation" TargetMode="External"/><Relationship Id="rId7" Type="http://schemas.openxmlformats.org/officeDocument/2006/relationships/hyperlink" Target="https://wiki.python.org/moin/BeginnersGuide/Programm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motw.com/3" TargetMode="External"/><Relationship Id="rId5" Type="http://schemas.openxmlformats.org/officeDocument/2006/relationships/hyperlink" Target="https://docs.python.org/3/library/index.html" TargetMode="External"/><Relationship Id="rId4" Type="http://schemas.openxmlformats.org/officeDocument/2006/relationships/hyperlink" Target="https://docs.python.org/3/" TargetMode="External"/><Relationship Id="rId9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3/library/venv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Introduction to the </a:t>
            </a:r>
            <a:br>
              <a:rPr lang="en-GB" dirty="0"/>
            </a:br>
            <a:r>
              <a:rPr lang="en-GB" dirty="0"/>
              <a:t>Python World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A0BEF-9AA9-1148-B240-91C0D324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D6F6A3-DC75-104D-A1FC-460510DB74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sp>
        <p:nvSpPr>
          <p:cNvPr id="2" name="AutoShape 2" descr="Matplotlib: Python plotting — Matplotlib 3.4.1 documentation">
            <a:extLst>
              <a:ext uri="{FF2B5EF4-FFF2-40B4-BE49-F238E27FC236}">
                <a16:creationId xmlns:a16="http://schemas.microsoft.com/office/drawing/2014/main" id="{B69FB4BA-6769-1141-89E5-F52007DAF3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5F4B-5ED5-2940-B6DF-29F0CB83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6179-A4CE-9E4A-A50A-C2DC84F3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17" y="1416051"/>
            <a:ext cx="8913681" cy="4529138"/>
          </a:xfrm>
        </p:spPr>
        <p:txBody>
          <a:bodyPr/>
          <a:lstStyle/>
          <a:p>
            <a:r>
              <a:rPr lang="en-GB" sz="2400" dirty="0"/>
              <a:t>Open a Command (Windows) or Terminal (Mac)</a:t>
            </a:r>
          </a:p>
          <a:p>
            <a:pPr lvl="1"/>
            <a:r>
              <a:rPr lang="en-GB" sz="2000" dirty="0"/>
              <a:t>check installation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install package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create a virtual environment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to use or activate / deactivate the environment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update the pip installation</a:t>
            </a:r>
          </a:p>
          <a:p>
            <a:pPr marL="457200" lvl="1" indent="0">
              <a:buNone/>
            </a:pPr>
            <a:endParaRPr lang="en-GB" sz="2000" dirty="0"/>
          </a:p>
          <a:p>
            <a:pPr lvl="1"/>
            <a:r>
              <a:rPr lang="en-GB" sz="2000" dirty="0"/>
              <a:t>to see </a:t>
            </a:r>
            <a:r>
              <a:rPr lang="en-GB" sz="2000" dirty="0" err="1"/>
              <a:t>whats</a:t>
            </a:r>
            <a:r>
              <a:rPr lang="en-GB" sz="2000" dirty="0"/>
              <a:t> been installed</a:t>
            </a:r>
          </a:p>
          <a:p>
            <a:pPr lvl="1"/>
            <a:endParaRPr lang="en-GB" sz="2000" dirty="0"/>
          </a:p>
          <a:p>
            <a:pPr lvl="2"/>
            <a:endParaRPr lang="en-GB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365D9-E940-804C-ABF0-A112E52BABD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FABBA-37D1-EA48-B61C-4B4F018251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7EFF-B2EB-A845-AD52-6516B467BD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782FB-0CD5-9A4C-927D-2B896DC24D2D}"/>
              </a:ext>
            </a:extLst>
          </p:cNvPr>
          <p:cNvSpPr txBox="1"/>
          <p:nvPr/>
        </p:nvSpPr>
        <p:spPr>
          <a:xfrm>
            <a:off x="1337765" y="2397215"/>
            <a:ext cx="2391099" cy="400110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--version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5F78A-3BFB-CE4A-ABE9-21F938FF218A}"/>
              </a:ext>
            </a:extLst>
          </p:cNvPr>
          <p:cNvSpPr txBox="1"/>
          <p:nvPr/>
        </p:nvSpPr>
        <p:spPr>
          <a:xfrm>
            <a:off x="1288756" y="5796538"/>
            <a:ext cx="4102094" cy="400110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install --upgrade pip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57372-1768-9546-BD89-9D3301123E92}"/>
              </a:ext>
            </a:extLst>
          </p:cNvPr>
          <p:cNvSpPr txBox="1"/>
          <p:nvPr/>
        </p:nvSpPr>
        <p:spPr>
          <a:xfrm>
            <a:off x="1306098" y="4068631"/>
            <a:ext cx="4381134" cy="400110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python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-m </a:t>
            </a:r>
            <a:r>
              <a:rPr lang="en-GB" sz="2000" dirty="0" err="1">
                <a:solidFill>
                  <a:schemeClr val="tx1"/>
                </a:solidFill>
                <a:latin typeface="Courier" pitchFamily="2" charset="0"/>
              </a:rPr>
              <a:t>venv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venvProj1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24E44-8CEE-994F-8FFD-A27FD156213C}"/>
              </a:ext>
            </a:extLst>
          </p:cNvPr>
          <p:cNvSpPr txBox="1"/>
          <p:nvPr/>
        </p:nvSpPr>
        <p:spPr>
          <a:xfrm>
            <a:off x="1306098" y="4880873"/>
            <a:ext cx="4174102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source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venvProj1/bin/activate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F0AED-986B-4B49-82FC-A70A9180AF64}"/>
              </a:ext>
            </a:extLst>
          </p:cNvPr>
          <p:cNvSpPr txBox="1"/>
          <p:nvPr/>
        </p:nvSpPr>
        <p:spPr>
          <a:xfrm>
            <a:off x="5794571" y="4880873"/>
            <a:ext cx="1678710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deactivate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C90D2-0A85-DA47-ACED-EB1A98C71B2C}"/>
              </a:ext>
            </a:extLst>
          </p:cNvPr>
          <p:cNvSpPr txBox="1"/>
          <p:nvPr/>
        </p:nvSpPr>
        <p:spPr>
          <a:xfrm>
            <a:off x="4928107" y="6260806"/>
            <a:ext cx="1630938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freeze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BC86D-DB5D-D044-BE40-EEA7B4B49F54}"/>
              </a:ext>
            </a:extLst>
          </p:cNvPr>
          <p:cNvSpPr txBox="1"/>
          <p:nvPr/>
        </p:nvSpPr>
        <p:spPr>
          <a:xfrm>
            <a:off x="1321186" y="3225495"/>
            <a:ext cx="2833445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install pandas</a:t>
            </a:r>
          </a:p>
        </p:txBody>
      </p:sp>
      <p:pic>
        <p:nvPicPr>
          <p:cNvPr id="16" name="Picture 4" descr="How to Install Pip on CentOS 8">
            <a:extLst>
              <a:ext uri="{FF2B5EF4-FFF2-40B4-BE49-F238E27FC236}">
                <a16:creationId xmlns:a16="http://schemas.microsoft.com/office/drawing/2014/main" id="{CA890F3D-07EF-3BB7-D84F-A21E877EE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5486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BEBEFB-53CD-8B3F-6213-19A9E82E1907}"/>
              </a:ext>
            </a:extLst>
          </p:cNvPr>
          <p:cNvSpPr txBox="1"/>
          <p:nvPr/>
        </p:nvSpPr>
        <p:spPr>
          <a:xfrm>
            <a:off x="4444532" y="3225495"/>
            <a:ext cx="3672408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install pandas==1.5.2</a:t>
            </a:r>
          </a:p>
        </p:txBody>
      </p:sp>
    </p:spTree>
    <p:extLst>
      <p:ext uri="{BB962C8B-B14F-4D97-AF65-F5344CB8AC3E}">
        <p14:creationId xmlns:p14="http://schemas.microsoft.com/office/powerpoint/2010/main" val="429448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A4F6-8947-BA41-86E7-CF4FD211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8EB3-CC31-F347-B595-4FDF7D16C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87249"/>
            <a:ext cx="8913681" cy="45291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D694C-EC12-0546-8B8D-D64DB065C0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2C97-7E0C-1140-8BAE-6A22D8C206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A9B6-EBAE-AC4A-8F46-9E30933E5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9" name="Picture 4" descr="How to Install Pip on CentOS 8">
            <a:extLst>
              <a:ext uri="{FF2B5EF4-FFF2-40B4-BE49-F238E27FC236}">
                <a16:creationId xmlns:a16="http://schemas.microsoft.com/office/drawing/2014/main" id="{132BE8E4-4F07-89D7-9048-881CBEA05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5486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09DECF-10BD-08F5-D927-2D853AEF4118}"/>
              </a:ext>
            </a:extLst>
          </p:cNvPr>
          <p:cNvSpPr txBox="1"/>
          <p:nvPr/>
        </p:nvSpPr>
        <p:spPr>
          <a:xfrm>
            <a:off x="407996" y="1511452"/>
            <a:ext cx="9302519" cy="483209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mkdir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bbclabs</a:t>
            </a:r>
            <a:endParaRPr lang="en-GB" sz="14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bbclabs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-m </a:t>
            </a:r>
            <a:r>
              <a:rPr lang="en-GB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venv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venv3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venv3/bin/activate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(venv3) 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pip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--version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22.3.1 from ../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bbclabs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/venv3/lib/python3.11/site-packages/pip (python 3.11)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(venv3) 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pip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install pandas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pandas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pandas-1.5.3-cp311-cp311-macosx_10_9_x86_64.whl (11.9 MB)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python-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dateutil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&gt;=2.8.1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python_dateutil-2.8.2-py2.py3-none-any.whl (247 kB)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pytz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&gt;=2020.1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pytz-2022.7.1-py2.py3-none-any.whl (499 kB)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&gt;=1.21.0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numpy-1.24.2-cp311-cp311-macosx_10_9_x86_64.whl (19.8 MB)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six&gt;=1.5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six-1.16.0-py2.py3-none-any.whl (11 kB)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Installing collected packages: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pytz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six,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python-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dateutil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pandas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Successfully installed numpy-1.24.2 pandas-1.5.3 python-dateutil-2.8.2 pytz-2022.7.1 six-1.16.0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(venv3) 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deactivate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 </a:t>
            </a:r>
          </a:p>
        </p:txBody>
      </p:sp>
    </p:spTree>
    <p:extLst>
      <p:ext uri="{BB962C8B-B14F-4D97-AF65-F5344CB8AC3E}">
        <p14:creationId xmlns:p14="http://schemas.microsoft.com/office/powerpoint/2010/main" val="267439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D934-E61A-DC4A-B596-5B630BCB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1F8A-146A-714F-BE47-ED291A9D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4" y="1619278"/>
            <a:ext cx="8913681" cy="5050082"/>
          </a:xfrm>
        </p:spPr>
        <p:txBody>
          <a:bodyPr/>
          <a:lstStyle/>
          <a:p>
            <a:r>
              <a:rPr lang="en-GB" sz="2000" dirty="0"/>
              <a:t>Python Software Foundation </a:t>
            </a:r>
          </a:p>
          <a:p>
            <a:pPr lvl="2"/>
            <a:r>
              <a:rPr lang="en-GB" sz="1600" dirty="0">
                <a:hlinkClick r:id="rId3"/>
              </a:rPr>
              <a:t>https://en.wikipedia.org/wiki/Python_Software_Foundation</a:t>
            </a:r>
            <a:r>
              <a:rPr lang="en-GB" sz="1600" dirty="0"/>
              <a:t> </a:t>
            </a:r>
          </a:p>
          <a:p>
            <a:r>
              <a:rPr lang="en-GB" sz="2000" dirty="0"/>
              <a:t>The main Python 3 documentation site </a:t>
            </a:r>
          </a:p>
          <a:p>
            <a:pPr lvl="2"/>
            <a:r>
              <a:rPr lang="en-GB" sz="1600" dirty="0">
                <a:hlinkClick r:id="rId4"/>
              </a:rPr>
              <a:t>https://docs.python.org/3/</a:t>
            </a:r>
            <a:r>
              <a:rPr lang="en-GB" sz="1600" dirty="0"/>
              <a:t> </a:t>
            </a:r>
          </a:p>
          <a:p>
            <a:r>
              <a:rPr lang="en-GB" sz="2000" dirty="0"/>
              <a:t>List of all the </a:t>
            </a:r>
            <a:r>
              <a:rPr lang="en-GB" sz="2000" dirty="0" err="1"/>
              <a:t>builtin</a:t>
            </a:r>
            <a:r>
              <a:rPr lang="en-GB" sz="2000" dirty="0"/>
              <a:t> features </a:t>
            </a:r>
          </a:p>
          <a:p>
            <a:pPr lvl="2"/>
            <a:r>
              <a:rPr lang="en-GB" sz="1600" dirty="0">
                <a:hlinkClick r:id="rId5"/>
              </a:rPr>
              <a:t>https://docs.python.org/3/library/index.html</a:t>
            </a:r>
            <a:r>
              <a:rPr lang="en-GB" sz="1600" dirty="0"/>
              <a:t> </a:t>
            </a:r>
          </a:p>
          <a:p>
            <a:r>
              <a:rPr lang="en-GB" sz="2000" dirty="0"/>
              <a:t>Python 3 Module of the week site </a:t>
            </a:r>
          </a:p>
          <a:p>
            <a:pPr lvl="2"/>
            <a:r>
              <a:rPr lang="en-GB" sz="1600" dirty="0">
                <a:hlinkClick r:id="rId6"/>
              </a:rPr>
              <a:t>https://pymotw.com/3</a:t>
            </a:r>
            <a:r>
              <a:rPr lang="en-GB" sz="1600" dirty="0"/>
              <a:t> </a:t>
            </a:r>
          </a:p>
          <a:p>
            <a:r>
              <a:rPr lang="en-GB" sz="2000" dirty="0"/>
              <a:t>Python Resources</a:t>
            </a:r>
          </a:p>
          <a:p>
            <a:pPr lvl="2"/>
            <a:r>
              <a:rPr lang="en-GB" sz="1600" dirty="0">
                <a:hlinkClick r:id="rId7"/>
              </a:rPr>
              <a:t>https://wiki.python.org/moin/BeginnersGuide/Programmers</a:t>
            </a:r>
            <a:endParaRPr lang="en-GB" sz="1600" dirty="0"/>
          </a:p>
          <a:p>
            <a:r>
              <a:rPr lang="en-GB" sz="2000" dirty="0"/>
              <a:t>W3 School Intro to Python</a:t>
            </a:r>
          </a:p>
          <a:p>
            <a:pPr lvl="2"/>
            <a:r>
              <a:rPr lang="en-GB" sz="1600" dirty="0">
                <a:hlinkClick r:id="rId8"/>
              </a:rPr>
              <a:t>https://www.w3schools.com/python/</a:t>
            </a:r>
            <a:r>
              <a:rPr lang="en-GB" sz="1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27C3-B1CB-2E4B-B80B-682951972B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CC00B-63FE-F24B-9C2A-DCE63431E1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E62BA-8AD5-374F-801B-BF6D24265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FAB2E-446F-F648-B487-EF3BA9EA0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1152" y="494536"/>
            <a:ext cx="2697088" cy="9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4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Execution Model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Running Python Programs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IDEs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Where to get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Common Python Libraries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PIP Environments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Useful Online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9287F-8E47-554C-9FB0-90B1C125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9C9D9-5483-9343-84DB-1CD80CBDB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28" y="2035938"/>
            <a:ext cx="2303173" cy="1213004"/>
          </a:xfrm>
          <a:prstGeom prst="rect">
            <a:avLst/>
          </a:prstGeom>
        </p:spPr>
      </p:pic>
      <p:pic>
        <p:nvPicPr>
          <p:cNvPr id="8" name="Picture 4" descr="How to Install Pip on CentOS 8">
            <a:extLst>
              <a:ext uri="{FF2B5EF4-FFF2-40B4-BE49-F238E27FC236}">
                <a16:creationId xmlns:a16="http://schemas.microsoft.com/office/drawing/2014/main" id="{1733B871-8236-B5DD-3BB9-B37E1C2A4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4293096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843E-373E-774E-AD92-52A15467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C64-711B-D94B-BBEF-00FF3C6C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cs typeface="Arial" panose="020B0604020202020204" pitchFamily="34" charset="0"/>
              </a:rPr>
              <a:t>Originates in 1980s created by Guido van Rossum </a:t>
            </a:r>
            <a:endParaRPr lang="en-US" sz="2400" dirty="0"/>
          </a:p>
          <a:p>
            <a:r>
              <a:rPr lang="en-US" sz="2400" dirty="0"/>
              <a:t>Not a precompiled language</a:t>
            </a:r>
          </a:p>
          <a:p>
            <a:pPr lvl="1"/>
            <a:r>
              <a:rPr lang="en-US" sz="2000" dirty="0"/>
              <a:t>But not exactly an interpreted language either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Simplified process illustrative of behaviour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A6476-ECE9-CC49-B583-6F736BF866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1DDFE-5705-4F41-AD71-1CD534E13D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547F0-5549-3E4B-B8D3-793664774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3A2E1-2059-024A-B231-1C47FA4B5FE4}"/>
              </a:ext>
            </a:extLst>
          </p:cNvPr>
          <p:cNvSpPr/>
          <p:nvPr/>
        </p:nvSpPr>
        <p:spPr>
          <a:xfrm>
            <a:off x="719034" y="4009390"/>
            <a:ext cx="1534511" cy="783435"/>
          </a:xfrm>
          <a:prstGeom prst="rect">
            <a:avLst/>
          </a:prstGeom>
          <a:solidFill>
            <a:srgbClr val="FFD2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hello.py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B2C097-0F4A-4542-892B-70358BBFD37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253545" y="4401108"/>
            <a:ext cx="770171" cy="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43580-8F59-5F4C-B9F6-5A767613EACD}"/>
              </a:ext>
            </a:extLst>
          </p:cNvPr>
          <p:cNvSpPr/>
          <p:nvPr/>
        </p:nvSpPr>
        <p:spPr>
          <a:xfrm>
            <a:off x="3023716" y="3501008"/>
            <a:ext cx="1929284" cy="1800200"/>
          </a:xfrm>
          <a:prstGeom prst="roundRect">
            <a:avLst/>
          </a:prstGeom>
          <a:solidFill>
            <a:srgbClr val="BEFF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6D8AD-77FA-AE45-97A9-7043422E7F98}"/>
              </a:ext>
            </a:extLst>
          </p:cNvPr>
          <p:cNvSpPr txBox="1"/>
          <p:nvPr/>
        </p:nvSpPr>
        <p:spPr>
          <a:xfrm>
            <a:off x="6444522" y="3238074"/>
            <a:ext cx="256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Check the Program is valid  and well formed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F53DF-C0FB-7F4F-B17B-5150A4551B66}"/>
              </a:ext>
            </a:extLst>
          </p:cNvPr>
          <p:cNvSpPr txBox="1"/>
          <p:nvPr/>
        </p:nvSpPr>
        <p:spPr>
          <a:xfrm>
            <a:off x="6457403" y="4116417"/>
            <a:ext cx="332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(Dynamically) Compile </a:t>
            </a:r>
          </a:p>
          <a:p>
            <a:r>
              <a:rPr lang="en-US" dirty="0">
                <a:solidFill>
                  <a:schemeClr val="tx1"/>
                </a:solidFill>
              </a:rPr>
              <a:t>Into the Intermediate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C5FE6-BEEE-B445-BC4B-DF112ACD5864}"/>
              </a:ext>
            </a:extLst>
          </p:cNvPr>
          <p:cNvSpPr txBox="1"/>
          <p:nvPr/>
        </p:nvSpPr>
        <p:spPr>
          <a:xfrm>
            <a:off x="6457404" y="4993436"/>
            <a:ext cx="247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Run the intermediate</a:t>
            </a:r>
          </a:p>
          <a:p>
            <a:r>
              <a:rPr lang="en-US" dirty="0">
                <a:solidFill>
                  <a:schemeClr val="tx1"/>
                </a:solidFill>
              </a:rPr>
              <a:t>version of the program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E01167-1CA7-D944-91C5-4FFD0882B76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953000" y="3485538"/>
            <a:ext cx="1371252" cy="91557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F85DE2-0AB4-4A47-9DBA-529FCF9E3593}"/>
              </a:ext>
            </a:extLst>
          </p:cNvPr>
          <p:cNvCxnSpPr>
            <a:cxnSpLocks/>
          </p:cNvCxnSpPr>
          <p:nvPr/>
        </p:nvCxnSpPr>
        <p:spPr>
          <a:xfrm flipV="1">
            <a:off x="4989905" y="4394332"/>
            <a:ext cx="1363989" cy="6776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AFEB57-C07E-0D42-84F0-8DED108BA67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953000" y="4401108"/>
            <a:ext cx="1343232" cy="785748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89CB7B-97FA-7B4F-8442-121AAE05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EA37-4E97-4C4B-9106-C0DB33D5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E18C-6204-254F-B90A-60A25F8B9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Commands stored in a file</a:t>
            </a:r>
          </a:p>
          <a:p>
            <a:pPr lvl="1"/>
            <a:r>
              <a:rPr lang="en-US" sz="2000" dirty="0"/>
              <a:t>with a </a:t>
            </a:r>
            <a:r>
              <a:rPr lang="en-US" sz="2000" dirty="0">
                <a:latin typeface="Courier" pitchFamily="2" charset="0"/>
              </a:rPr>
              <a:t>.</a:t>
            </a:r>
            <a:r>
              <a:rPr lang="en-US" sz="2000" dirty="0" err="1">
                <a:latin typeface="Courier" pitchFamily="2" charset="0"/>
              </a:rPr>
              <a:t>py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/>
              <a:t>extension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run the file using </a:t>
            </a:r>
            <a:r>
              <a:rPr lang="en-US" sz="2000" i="1" dirty="0"/>
              <a:t>python</a:t>
            </a:r>
            <a:r>
              <a:rPr lang="en-US" sz="2000" dirty="0"/>
              <a:t> command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E734-DC37-244E-939D-9CD1599083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DB967-CAC8-FA4B-9D02-55C31A72CB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740C6-1931-664F-90C1-B01985202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F68597-5F5F-5947-8C98-D9A98176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715072"/>
            <a:ext cx="4217646" cy="14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6D905C-1EBE-A946-A03D-7E2325731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4853420"/>
            <a:ext cx="4520952" cy="14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ython-logo.png">
            <a:extLst>
              <a:ext uri="{FF2B5EF4-FFF2-40B4-BE49-F238E27FC236}">
                <a16:creationId xmlns:a16="http://schemas.microsoft.com/office/drawing/2014/main" id="{C988872A-44F0-034B-BEFC-DD1CC0FC7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1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CA12-B96F-B24B-81C8-25D87FCD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DF84-EE88-5945-95E8-F903AEC0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1600200"/>
            <a:ext cx="9064493" cy="4529138"/>
          </a:xfrm>
        </p:spPr>
        <p:txBody>
          <a:bodyPr/>
          <a:lstStyle/>
          <a:p>
            <a:r>
              <a:rPr lang="en-US" sz="2400" dirty="0"/>
              <a:t>Several Python IDEs available </a:t>
            </a:r>
          </a:p>
          <a:p>
            <a:pPr lvl="1"/>
            <a:r>
              <a:rPr lang="en-US" sz="1800" dirty="0"/>
              <a:t>PyCharm</a:t>
            </a:r>
          </a:p>
          <a:p>
            <a:pPr lvl="2"/>
            <a:r>
              <a:rPr lang="en-US" sz="1400" dirty="0"/>
              <a:t>both free version</a:t>
            </a:r>
          </a:p>
          <a:p>
            <a:pPr lvl="2"/>
            <a:r>
              <a:rPr lang="en-US" sz="1400" dirty="0"/>
              <a:t>and commercial</a:t>
            </a:r>
          </a:p>
          <a:p>
            <a:pPr lvl="1"/>
            <a:r>
              <a:rPr lang="en-US" sz="1800" dirty="0"/>
              <a:t>Visual Studio Code</a:t>
            </a:r>
          </a:p>
          <a:p>
            <a:pPr lvl="2"/>
            <a:r>
              <a:rPr lang="en-US" sz="1400" dirty="0"/>
              <a:t>Free IDE from Microsoft</a:t>
            </a:r>
          </a:p>
          <a:p>
            <a:pPr lvl="1"/>
            <a:r>
              <a:rPr lang="en-US" sz="1800" dirty="0"/>
              <a:t>Spyder</a:t>
            </a:r>
          </a:p>
          <a:p>
            <a:pPr lvl="2"/>
            <a:r>
              <a:rPr lang="en-US" sz="1400" dirty="0"/>
              <a:t>scientific dev apps</a:t>
            </a:r>
          </a:p>
          <a:p>
            <a:pPr lvl="1"/>
            <a:r>
              <a:rPr lang="en-US" sz="1800" dirty="0"/>
              <a:t>Eclipse + </a:t>
            </a:r>
            <a:r>
              <a:rPr lang="en-US" sz="1800" dirty="0" err="1"/>
              <a:t>PyDev</a:t>
            </a:r>
            <a:r>
              <a:rPr lang="en-US" sz="1800" dirty="0"/>
              <a:t> plugin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Jupyter Notebooks</a:t>
            </a:r>
          </a:p>
          <a:p>
            <a:pPr lvl="2"/>
            <a:r>
              <a:rPr lang="en-US" sz="1400" dirty="0"/>
              <a:t>target data analysis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CEDF9-86A2-554C-B3C0-D0B5B08CF1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576BD-0481-5C40-890E-7A86CE7FC4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29EE-4FA7-5840-8B5B-B90883A1C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99525F-F182-5246-B6E2-B069CE49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56" y="2060848"/>
            <a:ext cx="4762550" cy="43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DE9CFC-BF3A-8645-A0BD-32A847A4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149" y="2100409"/>
            <a:ext cx="720080" cy="720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290EB6-807D-E040-BD52-D322AF23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649" y="3126596"/>
            <a:ext cx="604808" cy="6048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7B8644-96D7-1F40-9E0B-2D0110E4B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973" y="3767109"/>
            <a:ext cx="720080" cy="720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F6018-60FF-5D4E-B24F-F8796EB10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368" y="4909551"/>
            <a:ext cx="469167" cy="439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8237B9-2958-CF4D-9CA8-48E2C87FE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133" y="4909551"/>
            <a:ext cx="1060574" cy="3987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934D62-E53B-B34E-AEAF-0BD9A4AE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204" y="5572843"/>
            <a:ext cx="480441" cy="556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5207A-D219-92A1-C83C-C6AD688CE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3360" y="423784"/>
            <a:ext cx="731200" cy="8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59AE-0BD2-AF4C-9E6D-9B9773CE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3DE56-186A-3046-B554-E62147CFF7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E871-10AC-064C-9291-63AD8AACE0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3443C-16F1-9243-AD76-9016905D3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20AD4-9CEF-F44A-8093-8A42ABF7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72" y="692696"/>
            <a:ext cx="570992" cy="570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EFC3C-AA04-164F-BB09-6F0399B0A75E}"/>
              </a:ext>
            </a:extLst>
          </p:cNvPr>
          <p:cNvSpPr/>
          <p:nvPr/>
        </p:nvSpPr>
        <p:spPr>
          <a:xfrm>
            <a:off x="495300" y="1572691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www.python.org</a:t>
            </a:r>
            <a:r>
              <a:rPr lang="en-GB" dirty="0">
                <a:solidFill>
                  <a:schemeClr val="tx1"/>
                </a:solidFill>
              </a:rPr>
              <a:t>/downloads/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1F980D-5A4E-ABA8-79BB-C85A1072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40" y="2063962"/>
            <a:ext cx="7196336" cy="44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937C-E204-C741-AF7F-0C24DEBC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Common Python </a:t>
            </a:r>
            <a:r>
              <a:rPr lang="en-GB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27BD-F82E-4E42-82E1-EDF6953B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4169668" cy="604664"/>
          </a:xfrm>
        </p:spPr>
        <p:txBody>
          <a:bodyPr/>
          <a:lstStyle/>
          <a:p>
            <a:r>
              <a:rPr lang="en-GB" sz="2400" dirty="0"/>
              <a:t>Data Science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8A00-243F-DD43-93BE-496003B2B7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DE6B8-D370-ED45-A622-58433E35C0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0456-1129-9647-8F46-028B1FDFF1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3214B-7941-644B-8C37-C4D4A23F0BF9}"/>
              </a:ext>
            </a:extLst>
          </p:cNvPr>
          <p:cNvSpPr txBox="1"/>
          <p:nvPr/>
        </p:nvSpPr>
        <p:spPr>
          <a:xfrm>
            <a:off x="71252" y="574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9D6FAC-555D-E84D-B28E-B9E32A71D08C}"/>
              </a:ext>
            </a:extLst>
          </p:cNvPr>
          <p:cNvSpPr txBox="1">
            <a:spLocks/>
          </p:cNvSpPr>
          <p:nvPr/>
        </p:nvSpPr>
        <p:spPr bwMode="auto">
          <a:xfrm>
            <a:off x="5902113" y="4014491"/>
            <a:ext cx="3482809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Web Frameworks</a:t>
            </a:r>
          </a:p>
        </p:txBody>
      </p:sp>
      <p:pic>
        <p:nvPicPr>
          <p:cNvPr id="11" name="Picture 10" descr="python-logo.png">
            <a:extLst>
              <a:ext uri="{FF2B5EF4-FFF2-40B4-BE49-F238E27FC236}">
                <a16:creationId xmlns:a16="http://schemas.microsoft.com/office/drawing/2014/main" id="{C43ED057-B7F8-2A49-84D0-4A49DA79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88C8051-5790-F546-BF09-EC1C1ACA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13" y="2431760"/>
            <a:ext cx="2389863" cy="4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What's new with TensorFlow 2.0? - jzuern.github.io">
            <a:extLst>
              <a:ext uri="{FF2B5EF4-FFF2-40B4-BE49-F238E27FC236}">
                <a16:creationId xmlns:a16="http://schemas.microsoft.com/office/drawing/2014/main" id="{E8774F09-6414-8546-92D7-97575DF4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3019267"/>
            <a:ext cx="948812" cy="57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E4744FD-C4F3-0844-8719-C358E062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97" y="3317148"/>
            <a:ext cx="1065203" cy="5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iPy and NumPy - Full Stack Python">
            <a:extLst>
              <a:ext uri="{FF2B5EF4-FFF2-40B4-BE49-F238E27FC236}">
                <a16:creationId xmlns:a16="http://schemas.microsoft.com/office/drawing/2014/main" id="{6EE46761-6818-C641-9FA2-7D908453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53" y="2890948"/>
            <a:ext cx="1480944" cy="5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ndas (software) - Wikipedia">
            <a:extLst>
              <a:ext uri="{FF2B5EF4-FFF2-40B4-BE49-F238E27FC236}">
                <a16:creationId xmlns:a16="http://schemas.microsoft.com/office/drawing/2014/main" id="{F276E664-641E-2E49-A1D0-6D025BF8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36" y="1663671"/>
            <a:ext cx="1855826" cy="7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12B1944-5A2E-5D47-B025-DBFE1E5F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05" y="1400532"/>
            <a:ext cx="2144688" cy="9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DA314FAC-C150-7B4A-AB1B-D7E07AAA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4765660"/>
            <a:ext cx="1424311" cy="79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jango Community | Django">
            <a:extLst>
              <a:ext uri="{FF2B5EF4-FFF2-40B4-BE49-F238E27FC236}">
                <a16:creationId xmlns:a16="http://schemas.microsoft.com/office/drawing/2014/main" id="{87273B6E-7A2A-274C-A53F-4F97CC40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5288990"/>
            <a:ext cx="1302376" cy="5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astAPI">
            <a:extLst>
              <a:ext uri="{FF2B5EF4-FFF2-40B4-BE49-F238E27FC236}">
                <a16:creationId xmlns:a16="http://schemas.microsoft.com/office/drawing/2014/main" id="{3E8C812A-1698-244F-B79E-F7743FC7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51" y="5811508"/>
            <a:ext cx="2130853" cy="7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86B12-AFF9-ADFD-1042-3CD74BFCA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91" y="2059148"/>
            <a:ext cx="4313427" cy="2628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59AB79-F1D4-9A90-2554-C0B0419FB82A}"/>
              </a:ext>
            </a:extLst>
          </p:cNvPr>
          <p:cNvSpPr/>
          <p:nvPr/>
        </p:nvSpPr>
        <p:spPr>
          <a:xfrm>
            <a:off x="2243304" y="46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www.jetbrains.com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dirty="0" err="1">
                <a:solidFill>
                  <a:schemeClr val="tx1"/>
                </a:solidFill>
              </a:rPr>
              <a:t>lp</a:t>
            </a:r>
            <a:r>
              <a:rPr lang="en-GB" dirty="0">
                <a:solidFill>
                  <a:schemeClr val="tx1"/>
                </a:solidFill>
              </a:rPr>
              <a:t>/devecosystem-2022/python/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1D2EEE-2833-F07D-CCAF-C34C419DB5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061" y="4491704"/>
            <a:ext cx="3791977" cy="2032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EFF056-8E62-980B-C5C2-8D5DA9393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6713" y="4565908"/>
            <a:ext cx="825764" cy="6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4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C3D3-F2F1-D644-8BB0-E9F25808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E1D-9568-0344-89E6-172F36D4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Typically use a tool to handle Python environments</a:t>
            </a:r>
          </a:p>
          <a:p>
            <a:r>
              <a:rPr lang="en-GB" sz="2400" dirty="0"/>
              <a:t>Required as may have different projects</a:t>
            </a:r>
          </a:p>
          <a:p>
            <a:pPr lvl="1"/>
            <a:r>
              <a:rPr lang="en-GB" sz="2000" dirty="0"/>
              <a:t>that use different versions of Python 3.7, 3.8, 3.9, 3.10  etc.</a:t>
            </a:r>
          </a:p>
          <a:p>
            <a:pPr lvl="1"/>
            <a:r>
              <a:rPr lang="en-GB" sz="2000" dirty="0"/>
              <a:t>that use different libraries NumPy, SciPy, Pandas, Matplotlib</a:t>
            </a:r>
          </a:p>
          <a:p>
            <a:pPr lvl="1"/>
            <a:r>
              <a:rPr lang="en-GB" sz="2000" dirty="0"/>
              <a:t>and different versions of those libraries</a:t>
            </a:r>
          </a:p>
          <a:p>
            <a:r>
              <a:rPr lang="en-GB" sz="2400" dirty="0"/>
              <a:t>Problem for Python</a:t>
            </a:r>
          </a:p>
          <a:p>
            <a:pPr lvl="1"/>
            <a:r>
              <a:rPr lang="en-GB" sz="2000" dirty="0"/>
              <a:t>installs libraries for a Python runtime</a:t>
            </a:r>
          </a:p>
          <a:p>
            <a:pPr lvl="1"/>
            <a:r>
              <a:rPr lang="en-GB" sz="2000" dirty="0"/>
              <a:t>by default </a:t>
            </a:r>
            <a:r>
              <a:rPr lang="en-GB" sz="2000" i="1" dirty="0"/>
              <a:t>globally</a:t>
            </a:r>
            <a:r>
              <a:rPr lang="en-GB" sz="2000" dirty="0"/>
              <a:t> on a machine</a:t>
            </a:r>
          </a:p>
          <a:p>
            <a:r>
              <a:rPr lang="en-GB" sz="2400" dirty="0"/>
              <a:t>Two commonly used environment tools</a:t>
            </a:r>
          </a:p>
          <a:p>
            <a:pPr lvl="1"/>
            <a:r>
              <a:rPr lang="en-GB" sz="2000" dirty="0"/>
              <a:t>pip virtual environments / </a:t>
            </a:r>
            <a:r>
              <a:rPr lang="en-GB" sz="2000" dirty="0" err="1"/>
              <a:t>conda</a:t>
            </a:r>
            <a:r>
              <a:rPr lang="en-GB" sz="2000" dirty="0"/>
              <a:t>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3ADE-D6E7-B24D-8868-259E4CDF77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7D3C9-9E8A-C642-A923-6F3F9DEF20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9E11-1912-E949-BC13-0AD882800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62087-C3C6-C8F7-026E-90C9008D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23784"/>
            <a:ext cx="731200" cy="8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7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9AD0-9166-A14B-BA0A-61FD1899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 and Virtual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0818-50AE-D34F-9599-5A99730C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210228" cy="4529138"/>
          </a:xfrm>
        </p:spPr>
        <p:txBody>
          <a:bodyPr/>
          <a:lstStyle/>
          <a:p>
            <a:r>
              <a:rPr lang="en-US" sz="2400" dirty="0"/>
              <a:t>Can use virtual environments </a:t>
            </a:r>
            <a:r>
              <a:rPr lang="en-US" sz="2400" dirty="0" err="1">
                <a:latin typeface="Courier" pitchFamily="2" charset="0"/>
              </a:rPr>
              <a:t>venv</a:t>
            </a:r>
            <a:r>
              <a:rPr lang="en-US" sz="2400" dirty="0"/>
              <a:t> module</a:t>
            </a:r>
          </a:p>
          <a:p>
            <a:pPr lvl="2"/>
            <a:r>
              <a:rPr lang="en-US" sz="1600" dirty="0"/>
              <a:t>see </a:t>
            </a:r>
            <a:r>
              <a:rPr lang="en-GB" sz="1600" dirty="0">
                <a:hlinkClick r:id="rId2"/>
              </a:rPr>
              <a:t>https://docs.python.org/3/library/venv.html</a:t>
            </a:r>
            <a:endParaRPr lang="en-GB" sz="1600" dirty="0"/>
          </a:p>
          <a:p>
            <a:pPr lvl="1"/>
            <a:r>
              <a:rPr lang="en-GB" sz="2000" dirty="0"/>
              <a:t>tool to create isolated Python package configurations</a:t>
            </a:r>
            <a:endParaRPr lang="en-US" sz="1800" dirty="0"/>
          </a:p>
          <a:p>
            <a:pPr lvl="1"/>
            <a:r>
              <a:rPr lang="en-GB" sz="2000" dirty="0"/>
              <a:t>included as part of Python3 and pip</a:t>
            </a:r>
          </a:p>
          <a:p>
            <a:pPr lvl="1"/>
            <a:r>
              <a:rPr lang="en-GB" sz="2000" dirty="0"/>
              <a:t>use </a:t>
            </a:r>
            <a:r>
              <a:rPr lang="en-GB" sz="2000" dirty="0">
                <a:latin typeface="Courier" pitchFamily="2" charset="0"/>
              </a:rPr>
              <a:t>source</a:t>
            </a:r>
            <a:r>
              <a:rPr lang="en-GB" sz="2000" dirty="0"/>
              <a:t> to activate on Mac (or </a:t>
            </a:r>
            <a:r>
              <a:rPr lang="en-GB" sz="2000" dirty="0" err="1">
                <a:latin typeface="Courier" pitchFamily="2" charset="0"/>
              </a:rPr>
              <a:t>activate.bat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on Windows)</a:t>
            </a:r>
            <a:endParaRPr lang="en-GB" dirty="0"/>
          </a:p>
          <a:p>
            <a:r>
              <a:rPr lang="en-US" sz="2400" dirty="0"/>
              <a:t>Each virtual environment can have its own set up</a:t>
            </a:r>
          </a:p>
          <a:p>
            <a:endParaRPr lang="en-US" sz="2400" dirty="0"/>
          </a:p>
          <a:p>
            <a:pPr lvl="2"/>
            <a:endParaRPr lang="en-US" sz="3600" dirty="0"/>
          </a:p>
          <a:p>
            <a:pPr lvl="1"/>
            <a:r>
              <a:rPr lang="en-GB" sz="2000" dirty="0"/>
              <a:t>Installs &lt;whatever&gt; in virtual env </a:t>
            </a:r>
            <a:r>
              <a:rPr lang="en-GB" sz="2000" dirty="0">
                <a:latin typeface="Courier" pitchFamily="2" charset="0"/>
              </a:rPr>
              <a:t>venv3</a:t>
            </a:r>
            <a:r>
              <a:rPr lang="en-GB" sz="2000" dirty="0"/>
              <a:t> in current directory</a:t>
            </a:r>
          </a:p>
          <a:p>
            <a:pPr lvl="1"/>
            <a:r>
              <a:rPr lang="en-GB" sz="2000" dirty="0"/>
              <a:t>from Python Package Index https://</a:t>
            </a:r>
            <a:r>
              <a:rPr lang="en-GB" sz="2000" dirty="0" err="1"/>
              <a:t>pypi.org</a:t>
            </a:r>
            <a:r>
              <a:rPr lang="en-GB" sz="2000" dirty="0"/>
              <a:t>/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2842-3035-5C4B-A922-6FEE7DB09F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C6439-9419-F642-A0DC-4AACB45C88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4C4D-C0A5-F54F-878E-4EEE723FD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4127F-E34D-0041-81B8-82FE91291AD2}"/>
              </a:ext>
            </a:extLst>
          </p:cNvPr>
          <p:cNvSpPr txBox="1"/>
          <p:nvPr/>
        </p:nvSpPr>
        <p:spPr>
          <a:xfrm>
            <a:off x="2360712" y="4221088"/>
            <a:ext cx="4609372" cy="1323439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python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-m </a:t>
            </a:r>
            <a:r>
              <a:rPr lang="en-GB" sz="2000" dirty="0" err="1">
                <a:solidFill>
                  <a:schemeClr val="tx1"/>
                </a:solidFill>
                <a:latin typeface="Courier" pitchFamily="2" charset="0"/>
              </a:rPr>
              <a:t>venv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venv3</a:t>
            </a:r>
          </a:p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source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venv3/bin/activate</a:t>
            </a:r>
          </a:p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(venv3) </a:t>
            </a:r>
          </a:p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install &lt;whatever&gt;</a:t>
            </a:r>
          </a:p>
        </p:txBody>
      </p:sp>
      <p:pic>
        <p:nvPicPr>
          <p:cNvPr id="8" name="Picture 4" descr="How to Install Pip on CentOS 8">
            <a:extLst>
              <a:ext uri="{FF2B5EF4-FFF2-40B4-BE49-F238E27FC236}">
                <a16:creationId xmlns:a16="http://schemas.microsoft.com/office/drawing/2014/main" id="{A27CCB7D-6CC7-EA48-A7AB-7D26C880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5486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F7663-F0F3-7F4B-BF5D-EE7AF2B00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296" y="5957747"/>
            <a:ext cx="952650" cy="7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215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C5F3BC-8C09-42D0-9BBB-5F80C763DC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3633DD-A262-4F1E-B692-3893E3F502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902</Words>
  <Application>Microsoft Macintosh PowerPoint</Application>
  <PresentationFormat>A4 Paper (210x297 mm)</PresentationFormat>
  <Paragraphs>189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Introduction to the  Python World</vt:lpstr>
      <vt:lpstr>Plan for Session</vt:lpstr>
      <vt:lpstr>Python Execution Model</vt:lpstr>
      <vt:lpstr>Running Python Programs</vt:lpstr>
      <vt:lpstr>Python IDEs</vt:lpstr>
      <vt:lpstr>Where to get Python</vt:lpstr>
      <vt:lpstr>Common Python Libraries</vt:lpstr>
      <vt:lpstr>Python Environments</vt:lpstr>
      <vt:lpstr>Pip and Virtual Environments</vt:lpstr>
      <vt:lpstr>Working with Pip</vt:lpstr>
      <vt:lpstr>Working with Pip</vt:lpstr>
      <vt:lpstr>Useful 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164</cp:revision>
  <cp:lastPrinted>2023-08-04T08:36:56Z</cp:lastPrinted>
  <dcterms:modified xsi:type="dcterms:W3CDTF">2024-08-27T09:00:17Z</dcterms:modified>
</cp:coreProperties>
</file>